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70" r:id="rId4"/>
    <p:sldId id="258" r:id="rId5"/>
    <p:sldId id="272" r:id="rId6"/>
    <p:sldId id="259" r:id="rId7"/>
    <p:sldId id="260" r:id="rId8"/>
    <p:sldId id="261" r:id="rId9"/>
    <p:sldId id="263" r:id="rId10"/>
    <p:sldId id="264" r:id="rId11"/>
    <p:sldId id="265" r:id="rId12"/>
    <p:sldId id="266" r:id="rId13"/>
    <p:sldId id="267" r:id="rId14"/>
    <p:sldId id="273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629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9D1D9-F31F-492F-854C-09D68F8E3F2A}" type="datetimeFigureOut">
              <a:rPr lang="en-IN" smtClean="0"/>
              <a:t>02-08-2024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B576A8-63E7-4B73-98CD-1E1F08E507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8712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576A8-63E7-4B73-98CD-1E1F08E5070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944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Algorithms</a:t>
            </a:r>
            <a:br>
              <a:rPr lang="en-US" dirty="0"/>
            </a:br>
            <a:r>
              <a:rPr lang="en-US" dirty="0"/>
              <a:t>-Hebbian Learning Rule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Self Organized </a:t>
            </a:r>
            <a:r>
              <a:rPr lang="en-US" dirty="0" err="1"/>
              <a:t>Kohonen</a:t>
            </a:r>
            <a:r>
              <a:rPr lang="en-US" dirty="0"/>
              <a:t> Rule</a:t>
            </a:r>
          </a:p>
          <a:p>
            <a:pPr marL="171450" indent="-171450">
              <a:buFontTx/>
              <a:buChar char="-"/>
            </a:pPr>
            <a:r>
              <a:rPr lang="en-US" dirty="0"/>
              <a:t>Hopfield Network Law</a:t>
            </a:r>
          </a:p>
          <a:p>
            <a:pPr marL="171450" indent="-171450">
              <a:buFontTx/>
              <a:buChar char="-"/>
            </a:pPr>
            <a:r>
              <a:rPr lang="en-US" dirty="0"/>
              <a:t>LMS Algorithm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Competitive Learning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B576A8-63E7-4B73-98CD-1E1F08E50707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141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149D4-1651-46DA-84CD-F1C567DF54E6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FCA4D-E261-4F26-8517-9266F5101756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5A286-7CA9-4DFE-BBDF-DEE6FD0DE1C4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FA089-1AF4-40C2-B14E-BA916F716A36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DE80-EB35-45D9-B60F-8EDD389707E3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A9AAA-49B8-4748-AB3C-DD2CD1A5B4B1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8E7E9-0436-4C54-9844-3734D7704F65}" type="datetime1">
              <a:rPr lang="en-US" smtClean="0"/>
              <a:t>8/2/2024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4A868-E8D5-42DF-83BB-E5F74ACA1C49}" type="datetime1">
              <a:rPr lang="en-US" smtClean="0"/>
              <a:t>8/2/2024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B652F-8F55-4B8F-A824-68FD1C59357E}" type="datetime1">
              <a:rPr lang="en-US" smtClean="0"/>
              <a:t>8/2/2024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C4E35-820A-4A32-B614-4E2D3F738677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B2DAA-503A-48BC-9D62-7B3B6396D5C9}" type="datetime1">
              <a:rPr lang="en-US" smtClean="0"/>
              <a:t>8/2/2024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66442-B055-41EE-98FE-37813128CC99}" type="datetime1">
              <a:rPr lang="en-US" smtClean="0"/>
              <a:t>8/2/2024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MANU C MADHU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anucmadhu186@gmail.com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uman brain nerve cells">
            <a:extLst>
              <a:ext uri="{FF2B5EF4-FFF2-40B4-BE49-F238E27FC236}">
                <a16:creationId xmlns:a16="http://schemas.microsoft.com/office/drawing/2014/main" id="{83CADFF5-2769-7CC7-EBF9-D9ABDD39AD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436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000"/>
              <a:t>Artificial Neural Networks for Power Management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500"/>
              <a:t>Enhancing Efficiency and Reliability in Modern Power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92F7F-7BC3-3E33-1364-A140AA1FD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87673" y="6356350"/>
            <a:ext cx="3615866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MANU C MADHU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Benefits of Using ANN in Power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Improved Accuracy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Better predictions and diagnostics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Enhanced Efficiency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Optimized operations and reduced waste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Scalability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Handling large-scale power systems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Adaptability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Learning and improving over time</a:t>
            </a:r>
          </a:p>
        </p:txBody>
      </p:sp>
      <p:pic>
        <p:nvPicPr>
          <p:cNvPr id="6" name="Picture 5" descr="Light bulb on green grass">
            <a:extLst>
              <a:ext uri="{FF2B5EF4-FFF2-40B4-BE49-F238E27FC236}">
                <a16:creationId xmlns:a16="http://schemas.microsoft.com/office/drawing/2014/main" id="{16E56653-2A62-EA79-1297-B27AB13A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610" r="10638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6A795-79FD-1FC3-089A-1A9BFCD9B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2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/>
              <a:t>Challenges and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Data Requirements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Need for large and high-quality datasets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Computational Complexity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High processing power required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Integration with Existing Systems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Compatibility and interoperability issues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Ethical and Security Concerns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- Ensuring data privacy and security</a:t>
            </a:r>
          </a:p>
        </p:txBody>
      </p:sp>
      <p:pic>
        <p:nvPicPr>
          <p:cNvPr id="6" name="Picture 5" descr="CPU with binary numbers and blueprint">
            <a:extLst>
              <a:ext uri="{FF2B5EF4-FFF2-40B4-BE49-F238E27FC236}">
                <a16:creationId xmlns:a16="http://schemas.microsoft.com/office/drawing/2014/main" id="{4712B605-055F-7CD7-5A3D-B27E706264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44" r="19408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50066-8704-D906-91F0-DE46E6D21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Future Trends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Advancements in ANN Technology:</a:t>
            </a:r>
          </a:p>
          <a:p>
            <a:pPr>
              <a:lnSpc>
                <a:spcPct val="90000"/>
              </a:lnSpc>
            </a:pPr>
            <a:r>
              <a:rPr lang="en-US" sz="2000"/>
              <a:t>Deep learning and advanced architectures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Integration with IoT and Smart Grids:</a:t>
            </a:r>
          </a:p>
          <a:p>
            <a:pPr>
              <a:lnSpc>
                <a:spcPct val="90000"/>
              </a:lnSpc>
            </a:pPr>
            <a:r>
              <a:rPr lang="en-US" sz="2000"/>
              <a:t>Real-time data and analytics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Sustainable Energy Solutions:</a:t>
            </a:r>
          </a:p>
          <a:p>
            <a:pPr>
              <a:lnSpc>
                <a:spcPct val="90000"/>
              </a:lnSpc>
            </a:pPr>
            <a:r>
              <a:rPr lang="en-US" sz="2000"/>
              <a:t>ANN in renewable energy management</a:t>
            </a:r>
          </a:p>
          <a:p>
            <a:pPr>
              <a:lnSpc>
                <a:spcPct val="90000"/>
              </a:lnSpc>
            </a:pPr>
            <a:endParaRPr lang="en-US" sz="2000"/>
          </a:p>
          <a:p>
            <a:pPr>
              <a:lnSpc>
                <a:spcPct val="90000"/>
              </a:lnSpc>
            </a:pPr>
            <a:r>
              <a:rPr lang="en-US" sz="2000"/>
              <a:t>Policy and Regulation:</a:t>
            </a:r>
          </a:p>
          <a:p>
            <a:pPr>
              <a:lnSpc>
                <a:spcPct val="90000"/>
              </a:lnSpc>
            </a:pPr>
            <a:r>
              <a:rPr lang="en-US" sz="2000"/>
              <a:t>Supportive frameworks for adoption</a:t>
            </a:r>
          </a:p>
        </p:txBody>
      </p:sp>
      <p:pic>
        <p:nvPicPr>
          <p:cNvPr id="6" name="Picture 5" descr="High-rise building amidst skyscrapers">
            <a:extLst>
              <a:ext uri="{FF2B5EF4-FFF2-40B4-BE49-F238E27FC236}">
                <a16:creationId xmlns:a16="http://schemas.microsoft.com/office/drawing/2014/main" id="{8C86AAE1-2595-34DB-812E-6AE4D27A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964" r="8035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DAB18-15F9-3930-529B-BE71DF5CB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Summary of Key Points: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- ANN’s role in improving power management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- Benefits and challenges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dirty="0"/>
              <a:t>Future Outlook: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- Continued innovation and adoption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 marL="0" indent="0">
              <a:lnSpc>
                <a:spcPct val="90000"/>
              </a:lnSpc>
              <a:buNone/>
            </a:pPr>
            <a:endParaRPr lang="en-US" sz="2500" dirty="0"/>
          </a:p>
        </p:txBody>
      </p:sp>
      <p:pic>
        <p:nvPicPr>
          <p:cNvPr id="6" name="Picture 5" descr="White bulbs with a yellow one standing out">
            <a:extLst>
              <a:ext uri="{FF2B5EF4-FFF2-40B4-BE49-F238E27FC236}">
                <a16:creationId xmlns:a16="http://schemas.microsoft.com/office/drawing/2014/main" id="{9B4022D5-BB51-4ED4-AC76-D4DEDCDF100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633" r="13616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617EE-C425-988E-6BD6-363871DE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2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 dirty="0"/>
              <a:t>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endParaRPr lang="en-US" sz="25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6617EE-C425-988E-6BD6-363871DE3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28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646F58-79CA-D193-E21A-2560346FD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418" y="3317200"/>
            <a:ext cx="6681979" cy="34888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9C722A-46D5-2220-5E0F-DC499EA4C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0" y="3539573"/>
            <a:ext cx="6584950" cy="3292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28ABCE-94B4-B20A-65AB-BF5E7240B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735" y="136525"/>
            <a:ext cx="7061265" cy="3686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0900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t>References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A. R. Al-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Roomi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and M. E. El-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Hawary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, "Fast AI-Based Power Flow Analysis for High-Dimensional Electric Networks," 2020IEEE Electric Power and Energy Conference (EPEC), Edmonton, AB, Canada, 2020, pp. 1-6, doi:10.1109/EPEC48502.2020.9320057. keywords: {Power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systems;Mathematical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model;Transfer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functions;Energymanagement;Generators;Artificial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neural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networks;Conferences;power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operation;power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flow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analysis;load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flow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analysis;Newton-Raphson;artificial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networks},</a:t>
            </a:r>
          </a:p>
          <a:p>
            <a:pPr>
              <a:lnSpc>
                <a:spcPct val="90000"/>
              </a:lnSpc>
            </a:pPr>
            <a:endParaRPr lang="en-IN" sz="1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M. Hanan, W. Yousaf, X. Ai, E. Asghar, M. Y. Javed and S. Salman, "Multi-operating Modes Based Energy Management Strategy of Virtual Power Plant," 2018 2nd IEEE Conference on Energy Internet and Energy System Integration (EI2), Beijing, China, 2018, pp. 1-6,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: 10.1109/EI2.2018.8582406. keywords: {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Batteries;Energy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management;Wind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turbines;State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charge;Mathematical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model;Energy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Management;Micro-grid;VPP;Simulink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},</a:t>
            </a:r>
          </a:p>
          <a:p>
            <a:pPr>
              <a:lnSpc>
                <a:spcPct val="90000"/>
              </a:lnSpc>
            </a:pPr>
            <a:endParaRPr lang="en-IN" sz="1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K. Shu, X. Ai, J. Wen, J. Fang, Z. Chen and C. Luo, "Optimal Energy Management for the Integrated Power and Gas Systems via Real-time Pricing," 2018 IEEE Power &amp; Energy Society General Meeting (PESGM), Portland, OR, USA, 2018, pp. 1-5,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: 10.1109/PESGM.2018.8585873. keywords: {Mathematical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model;Fluid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flow;Natural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gas;Power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dynamics;Energy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management;Real-time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transients;integrated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energy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system;bi-level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programming;equilibrium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constraints},</a:t>
            </a:r>
          </a:p>
          <a:p>
            <a:pPr>
              <a:lnSpc>
                <a:spcPct val="90000"/>
              </a:lnSpc>
            </a:pPr>
            <a:endParaRPr lang="en-IN" sz="1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H. Zhang, H. Zhao, H. Li, Y. Chen, J. Ai and Q. Wang, "A Decision Support System of Premium Power Supply Investment," 2020 5th Asia Conference on Power and Electrical Engineering (ACPEE), Chengdu, China, 2020, pp. 934-939,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doi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: 10.1109/ACPEE48638.2020.9136300. keywords: {Decision support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systems;Electrical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engineering;Power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supplies;Decision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making;Power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quality;Companies;Power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markets;premium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power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supply;decision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support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system;user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5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demand;voltage</a:t>
            </a:r>
            <a:r>
              <a:rPr lang="en-IN" sz="1500" i="1">
                <a:latin typeface="Times New Roman" panose="02020603050405020304" pitchFamily="18" charset="0"/>
                <a:cs typeface="Times New Roman" panose="02020603050405020304" pitchFamily="18" charset="0"/>
              </a:rPr>
              <a:t> sag},</a:t>
            </a:r>
          </a:p>
          <a:p>
            <a:pPr>
              <a:lnSpc>
                <a:spcPct val="90000"/>
              </a:lnSpc>
            </a:pPr>
            <a:endParaRPr lang="en-IN" sz="1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IN" sz="1500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520BB-A6DF-161D-FC62-D23BE2F9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MANU C MADHU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Content Placeholder 6" descr="A close-up of a white surface&#10;&#10;Description automatically generated">
            <a:extLst>
              <a:ext uri="{FF2B5EF4-FFF2-40B4-BE49-F238E27FC236}">
                <a16:creationId xmlns:a16="http://schemas.microsoft.com/office/drawing/2014/main" id="{8777405F-FE60-7736-71A2-F631E1D30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2760" r="32155"/>
          <a:stretch/>
        </p:blipFill>
        <p:spPr>
          <a:xfrm>
            <a:off x="6592236" y="520749"/>
            <a:ext cx="4675014" cy="564379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4" name="Arc 23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390D53-1EF6-66DF-1A0F-6DD0EA2AA033}"/>
              </a:ext>
            </a:extLst>
          </p:cNvPr>
          <p:cNvSpPr txBox="1"/>
          <p:nvPr/>
        </p:nvSpPr>
        <p:spPr>
          <a:xfrm>
            <a:off x="838201" y="1984443"/>
            <a:ext cx="5257800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MANU C MADHU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hlinkClick r:id="rId3"/>
              </a:rPr>
              <a:t>manucmadhu186@gmail.com</a:t>
            </a:r>
            <a:endParaRPr lang="en-US" dirty="0"/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	linktr.ee/</a:t>
            </a:r>
            <a:r>
              <a:rPr lang="en-US" dirty="0" err="1"/>
              <a:t>manucmadhu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3A7F3-DEA0-9DC9-A9EF-EBC1459D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  <a:defRPr/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MANU C MADHU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AC6B390-BC59-4F1D-A0EE-D71A92F0A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6C60D79-16F1-4C4B-B7E3-7634E7069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19137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 descr="Connected">
            <a:extLst>
              <a:ext uri="{FF2B5EF4-FFF2-40B4-BE49-F238E27FC236}">
                <a16:creationId xmlns:a16="http://schemas.microsoft.com/office/drawing/2014/main" id="{7DEE5302-B3FB-5A76-9A2B-2CD4D28B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41053" y="953955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6" name="Arc 25">
            <a:extLst>
              <a:ext uri="{FF2B5EF4-FFF2-40B4-BE49-F238E27FC236}">
                <a16:creationId xmlns:a16="http://schemas.microsoft.com/office/drawing/2014/main" id="{426B127E-6498-4C77-9C9D-4553A5113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02050" y="65016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29279-776E-9205-8480-AC9DEC69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79493"/>
            <a:ext cx="5257800" cy="1325563"/>
          </a:xfrm>
        </p:spPr>
        <p:txBody>
          <a:bodyPr>
            <a:normAutofit/>
          </a:bodyPr>
          <a:lstStyle/>
          <a:p>
            <a:r>
              <a:rPr lang="en-US"/>
              <a:t>Abstract</a:t>
            </a:r>
            <a:endParaRPr lang="en-I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EEA2048-3A61-D2A9-1F5A-455283D172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1" y="1984443"/>
            <a:ext cx="5257800" cy="4192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ANNs enhance power systems by modeling complex, nonlinear relationships for improved efficiency and reliability.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ANNs model high-dimensional electric networks, predicting power consumption patterns with high accuracy.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Accurate predictions from ANNs enable optimized load distribution and improved grid stability.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ANNs improve forecasting accuracy by identifying patterns in vast datasets, aiding in better energy resource management.</a:t>
            </a:r>
          </a:p>
          <a:p>
            <a:pPr marL="0" indent="0" defTabSz="91440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en-US" altLang="en-US" sz="1800">
                <a:latin typeface="Arial" panose="020B0604020202020204" pitchFamily="34" charset="0"/>
              </a:rPr>
              <a:t>ANNs analyze sensor data to detect anomalies and predict failures, reducing downtime and extending infrastructure lifespan.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6C9AC-ECAF-9B53-A354-A5EB2553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</p:spTree>
    <p:extLst>
      <p:ext uri="{BB962C8B-B14F-4D97-AF65-F5344CB8AC3E}">
        <p14:creationId xmlns:p14="http://schemas.microsoft.com/office/powerpoint/2010/main" val="1337914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1061D-6607-81DF-8A2D-A20A68950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CD05-B454-1663-1320-A2E294155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b="1" dirty="0"/>
              <a:t>Power management </a:t>
            </a:r>
            <a:r>
              <a:rPr lang="en-US" sz="1800" dirty="0"/>
              <a:t>involves the </a:t>
            </a:r>
            <a:r>
              <a:rPr lang="en-US" sz="1800" b="1" dirty="0"/>
              <a:t>efficient use and distribution of electrical power </a:t>
            </a:r>
            <a:r>
              <a:rPr lang="en-US" sz="1800" dirty="0"/>
              <a:t>in a system to ensure optimal performance, reliability, and sustainability</a:t>
            </a:r>
          </a:p>
          <a:p>
            <a:pPr>
              <a:lnSpc>
                <a:spcPct val="90000"/>
              </a:lnSpc>
            </a:pPr>
            <a:r>
              <a:rPr lang="en-US" sz="1800" b="1" dirty="0"/>
              <a:t>Increasing demand for electricity </a:t>
            </a:r>
            <a:r>
              <a:rPr lang="en-US" sz="1800" dirty="0"/>
              <a:t>due to population growth and industrialization. Integration of intermittent renewable energy sources, such as solar and wind.</a:t>
            </a:r>
          </a:p>
          <a:p>
            <a:pPr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1800" b="1" dirty="0"/>
              <a:t>Smart Grids</a:t>
            </a:r>
            <a:r>
              <a:rPr lang="en-US" sz="1800" dirty="0"/>
              <a:t>: Utilizing advanced communication and automation technologies to enhance the efficiency and reliability of the power grid.</a:t>
            </a:r>
            <a:endParaRPr lang="en-IN" sz="1800" dirty="0"/>
          </a:p>
        </p:txBody>
      </p:sp>
      <p:pic>
        <p:nvPicPr>
          <p:cNvPr id="6" name="Picture 5" descr="Wind turbines against blue sky">
            <a:extLst>
              <a:ext uri="{FF2B5EF4-FFF2-40B4-BE49-F238E27FC236}">
                <a16:creationId xmlns:a16="http://schemas.microsoft.com/office/drawing/2014/main" id="{1ECC8609-6809-4620-BF36-1FF3AB4B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56" r="11045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DF00-AD6B-D955-F211-F808DA70D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98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20C988C-FAAD-4B22-8BA7-6B5DEFD8D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373946"/>
            <a:ext cx="5114150" cy="1325563"/>
          </a:xfrm>
        </p:spPr>
        <p:txBody>
          <a:bodyPr>
            <a:normAutofit/>
          </a:bodyPr>
          <a:lstStyle/>
          <a:p>
            <a:r>
              <a:rPr lang="en-IN"/>
              <a:t>What is ANN?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114150" cy="43513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 Inspired by the human brain</a:t>
            </a:r>
          </a:p>
          <a:p>
            <a:r>
              <a:rPr lang="en-US" dirty="0"/>
              <a:t>Composed of interconnected nodes (neurons)</a:t>
            </a:r>
          </a:p>
          <a:p>
            <a:r>
              <a:rPr lang="en-US" dirty="0"/>
              <a:t>Uses Multiple algorithms</a:t>
            </a:r>
          </a:p>
          <a:p>
            <a:r>
              <a:rPr lang="en-US" dirty="0"/>
              <a:t>Maps Non-linear Relationships</a:t>
            </a:r>
          </a:p>
          <a:p>
            <a:r>
              <a:rPr lang="en-US" dirty="0"/>
              <a:t>Most accurate and reliable </a:t>
            </a:r>
          </a:p>
          <a:p>
            <a:endParaRPr lang="en-US" dirty="0"/>
          </a:p>
        </p:txBody>
      </p:sp>
      <p:sp>
        <p:nvSpPr>
          <p:cNvPr id="4105" name="Oval 410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2635" y="2507215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38354B-BDA5-85D1-14B9-28D61070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4107" name="Arc 410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432189" flipV="1">
            <a:off x="7537061" y="1878543"/>
            <a:ext cx="4592562" cy="45925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Brain">
            <a:extLst>
              <a:ext uri="{FF2B5EF4-FFF2-40B4-BE49-F238E27FC236}">
                <a16:creationId xmlns:a16="http://schemas.microsoft.com/office/drawing/2014/main" id="{E693169D-0516-FFAE-0F8A-F25B9AD5B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9212" y="0"/>
            <a:ext cx="2876826" cy="2876826"/>
          </a:xfrm>
          <a:custGeom>
            <a:avLst/>
            <a:gdLst/>
            <a:ahLst/>
            <a:cxnLst/>
            <a:rect l="l" t="t" r="r" b="b"/>
            <a:pathLst>
              <a:path w="2185353" h="2064564">
                <a:moveTo>
                  <a:pt x="65529" y="0"/>
                </a:moveTo>
                <a:lnTo>
                  <a:pt x="2119824" y="0"/>
                </a:lnTo>
                <a:cubicBezTo>
                  <a:pt x="2156015" y="0"/>
                  <a:pt x="2185353" y="29338"/>
                  <a:pt x="2185353" y="65529"/>
                </a:cubicBezTo>
                <a:lnTo>
                  <a:pt x="2185353" y="1999035"/>
                </a:lnTo>
                <a:cubicBezTo>
                  <a:pt x="2185353" y="2035226"/>
                  <a:pt x="2156015" y="2064564"/>
                  <a:pt x="2119824" y="2064564"/>
                </a:cubicBezTo>
                <a:lnTo>
                  <a:pt x="65529" y="2064564"/>
                </a:lnTo>
                <a:cubicBezTo>
                  <a:pt x="29338" y="2064564"/>
                  <a:pt x="0" y="2035226"/>
                  <a:pt x="0" y="1999035"/>
                </a:cubicBezTo>
                <a:lnTo>
                  <a:pt x="0" y="65529"/>
                </a:lnTo>
                <a:cubicBezTo>
                  <a:pt x="0" y="29338"/>
                  <a:pt x="29338" y="0"/>
                  <a:pt x="65529" y="0"/>
                </a:cubicBezTo>
                <a:close/>
              </a:path>
            </a:pathLst>
          </a:custGeom>
        </p:spPr>
      </p:pic>
      <p:pic>
        <p:nvPicPr>
          <p:cNvPr id="4100" name="Picture 4" descr="Block Diagram of Artificial Neural Network ">
            <a:extLst>
              <a:ext uri="{FF2B5EF4-FFF2-40B4-BE49-F238E27FC236}">
                <a16:creationId xmlns:a16="http://schemas.microsoft.com/office/drawing/2014/main" id="{1A5115D5-438B-C305-7885-1FCAD126E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49" y="2754752"/>
            <a:ext cx="4629150" cy="3495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925F-F116-EAF8-3710-959CA7B43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8EB772-7442-73ED-FE55-105252711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MANU C MADHU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08CC67F-A3FE-125B-8158-8531E4147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998607-749E-397A-E755-344A75E47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248" y="1846868"/>
            <a:ext cx="5045200" cy="40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31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How ANN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latin typeface="+mj-lt"/>
              </a:rPr>
              <a:t>ANNs use large data sets to train itself and make use of the data 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latin typeface="+mj-lt"/>
              </a:rPr>
              <a:t>It can generate random problems based on the data and solve it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latin typeface="+mj-lt"/>
              </a:rPr>
              <a:t>The relationships are used to predict the output for an input.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r>
              <a:rPr lang="en-US" sz="2200" dirty="0">
                <a:latin typeface="+mj-lt"/>
              </a:rPr>
              <a:t>This is widely used for prediction and classification</a:t>
            </a:r>
          </a:p>
          <a:p>
            <a:pPr>
              <a:lnSpc>
                <a:spcPct val="90000"/>
              </a:lnSpc>
              <a:spcAft>
                <a:spcPts val="1200"/>
              </a:spcAft>
            </a:pPr>
            <a:endParaRPr lang="en-US" sz="2200" dirty="0">
              <a:latin typeface="+mj-lt"/>
            </a:endParaRPr>
          </a:p>
        </p:txBody>
      </p:sp>
      <p:pic>
        <p:nvPicPr>
          <p:cNvPr id="6" name="Picture 5" descr="Blue blocks and networks technology background">
            <a:extLst>
              <a:ext uri="{FF2B5EF4-FFF2-40B4-BE49-F238E27FC236}">
                <a16:creationId xmlns:a16="http://schemas.microsoft.com/office/drawing/2014/main" id="{52FA1276-E3F8-789B-7460-455F5EA9B68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020" r="36731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B344FA-3745-4408-EE6A-66AB6A3AC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3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IN" dirty="0"/>
              <a:t>ANN for Load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dirty="0"/>
              <a:t>Ensuring reliable power supply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Reducing operational costs</a:t>
            </a:r>
          </a:p>
          <a:p>
            <a:pPr>
              <a:lnSpc>
                <a:spcPct val="90000"/>
              </a:lnSpc>
            </a:pPr>
            <a:endParaRPr lang="en-US" sz="2700" b="1" dirty="0"/>
          </a:p>
          <a:p>
            <a:pPr>
              <a:lnSpc>
                <a:spcPct val="90000"/>
              </a:lnSpc>
            </a:pPr>
            <a:r>
              <a:rPr lang="en-US" sz="2700" b="1" dirty="0"/>
              <a:t>How ANN Helps: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Handling nonlinear relationships</a:t>
            </a:r>
          </a:p>
          <a:p>
            <a:pPr>
              <a:lnSpc>
                <a:spcPct val="90000"/>
              </a:lnSpc>
            </a:pPr>
            <a:r>
              <a:rPr lang="en-US" sz="2700" dirty="0"/>
              <a:t>Processing large datasets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2700" dirty="0"/>
          </a:p>
        </p:txBody>
      </p:sp>
      <p:pic>
        <p:nvPicPr>
          <p:cNvPr id="14" name="Picture 13" descr="Light bulb on yellow background with sketched light beams and cord">
            <a:extLst>
              <a:ext uri="{FF2B5EF4-FFF2-40B4-BE49-F238E27FC236}">
                <a16:creationId xmlns:a16="http://schemas.microsoft.com/office/drawing/2014/main" id="{A94D17DE-73F1-7758-DC39-DD91BE0E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500" r="-1" b="-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6A1B55-F648-D3DF-DE8C-646A635E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3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006C55D-86D3-77E6-EF3D-1763ECC705DD}"/>
              </a:ext>
            </a:extLst>
          </p:cNvPr>
          <p:cNvSpPr txBox="1">
            <a:spLocks/>
          </p:cNvSpPr>
          <p:nvPr/>
        </p:nvSpPr>
        <p:spPr>
          <a:xfrm>
            <a:off x="6746219" y="52752"/>
            <a:ext cx="3897852" cy="93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IN" sz="2400" dirty="0"/>
              <a:t>Applications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100" dirty="0"/>
              <a:t>ANN for Fault Detection and Diagnosis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 dirty="0"/>
              <a:t>Auto-detection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Minimizing downtime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Preventing equipment damage</a:t>
            </a:r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  <a:p>
            <a:pPr marL="0" indent="0">
              <a:lnSpc>
                <a:spcPct val="90000"/>
              </a:lnSpc>
              <a:buNone/>
            </a:pPr>
            <a:endParaRPr lang="en-US" sz="2200" dirty="0"/>
          </a:p>
          <a:p>
            <a:pPr>
              <a:lnSpc>
                <a:spcPct val="90000"/>
              </a:lnSpc>
            </a:pPr>
            <a:r>
              <a:rPr lang="en-US" sz="2200" b="1" dirty="0"/>
              <a:t>How ANN Helps: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Rapid identification of anomalies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Learning from historical data</a:t>
            </a:r>
          </a:p>
          <a:p>
            <a:pPr>
              <a:lnSpc>
                <a:spcPct val="90000"/>
              </a:lnSpc>
            </a:pPr>
            <a:endParaRPr lang="en-US" sz="2200" dirty="0"/>
          </a:p>
        </p:txBody>
      </p:sp>
      <p:pic>
        <p:nvPicPr>
          <p:cNvPr id="6" name="Picture 5" descr="Circuit board background">
            <a:extLst>
              <a:ext uri="{FF2B5EF4-FFF2-40B4-BE49-F238E27FC236}">
                <a16:creationId xmlns:a16="http://schemas.microsoft.com/office/drawing/2014/main" id="{7B2A93C6-4198-29A5-0DFC-A6515E5D33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350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7ACF9-C30F-956E-A876-553616015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4F3651C-CEFE-03BD-EF0D-4FC9B71425AD}"/>
              </a:ext>
            </a:extLst>
          </p:cNvPr>
          <p:cNvSpPr txBox="1">
            <a:spLocks/>
          </p:cNvSpPr>
          <p:nvPr/>
        </p:nvSpPr>
        <p:spPr>
          <a:xfrm>
            <a:off x="6746219" y="52752"/>
            <a:ext cx="3897852" cy="93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IN" sz="2400" dirty="0"/>
              <a:t>Applications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IN" sz="3700" dirty="0"/>
              <a:t>ANN for Energy Supply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dirty="0"/>
              <a:t>Balancing supply and demand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Integrating renewable energy sources</a:t>
            </a:r>
          </a:p>
          <a:p>
            <a:pPr>
              <a:lnSpc>
                <a:spcPct val="90000"/>
              </a:lnSpc>
            </a:pPr>
            <a:endParaRPr lang="en-US" sz="2500" dirty="0"/>
          </a:p>
          <a:p>
            <a:pPr>
              <a:lnSpc>
                <a:spcPct val="90000"/>
              </a:lnSpc>
            </a:pPr>
            <a:r>
              <a:rPr lang="en-US" sz="2500" b="1" dirty="0"/>
              <a:t>How ANN Helps: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Predictive analytics for supply/demand cycles</a:t>
            </a:r>
          </a:p>
          <a:p>
            <a:pPr>
              <a:lnSpc>
                <a:spcPct val="90000"/>
              </a:lnSpc>
            </a:pPr>
            <a:r>
              <a:rPr lang="en-US" sz="2500" dirty="0"/>
              <a:t>Optimizing power production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453744-114B-A37D-A702-CCA9E451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73" r="22679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BFDA15-A00B-8EF3-7D18-FC3C40DD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MANU C MADHU</a:t>
            </a:r>
          </a:p>
        </p:txBody>
      </p:sp>
      <p:sp>
        <p:nvSpPr>
          <p:cNvPr id="17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9BFC228-C8CB-8542-93A2-9485E7CA6833}"/>
              </a:ext>
            </a:extLst>
          </p:cNvPr>
          <p:cNvSpPr txBox="1">
            <a:spLocks/>
          </p:cNvSpPr>
          <p:nvPr/>
        </p:nvSpPr>
        <p:spPr>
          <a:xfrm>
            <a:off x="6746219" y="52752"/>
            <a:ext cx="3897852" cy="935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IN" sz="2400" dirty="0"/>
              <a:t>Applications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922</Words>
  <Application>Microsoft Office PowerPoint</Application>
  <PresentationFormat>Widescreen</PresentationFormat>
  <Paragraphs>133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Aptos</vt:lpstr>
      <vt:lpstr>Arial</vt:lpstr>
      <vt:lpstr>Calibri</vt:lpstr>
      <vt:lpstr>Montserrat </vt:lpstr>
      <vt:lpstr>Montserrat SemiBold</vt:lpstr>
      <vt:lpstr>Times New Roman</vt:lpstr>
      <vt:lpstr>Office Theme</vt:lpstr>
      <vt:lpstr>Artificial Neural Networks for Power Management</vt:lpstr>
      <vt:lpstr>Abstract</vt:lpstr>
      <vt:lpstr>Introduction</vt:lpstr>
      <vt:lpstr>What is ANN?</vt:lpstr>
      <vt:lpstr>Data</vt:lpstr>
      <vt:lpstr>How ANN Works</vt:lpstr>
      <vt:lpstr>ANN for Load Forecasting</vt:lpstr>
      <vt:lpstr>ANN for Fault Detection and Diagnosis</vt:lpstr>
      <vt:lpstr>ANN for Energy Supply Management</vt:lpstr>
      <vt:lpstr>Benefits of Using ANN in Power Management</vt:lpstr>
      <vt:lpstr>Challenges and Considerations</vt:lpstr>
      <vt:lpstr>Future Trends</vt:lpstr>
      <vt:lpstr>Conclusion</vt:lpstr>
      <vt:lpstr>Output</vt:lpstr>
      <vt:lpstr>References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Manu C Madhu</cp:lastModifiedBy>
  <cp:revision>17</cp:revision>
  <dcterms:created xsi:type="dcterms:W3CDTF">2013-01-27T09:14:16Z</dcterms:created>
  <dcterms:modified xsi:type="dcterms:W3CDTF">2024-08-02T04:50:51Z</dcterms:modified>
  <cp:category/>
</cp:coreProperties>
</file>